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394" r:id="rId2"/>
    <p:sldId id="258" r:id="rId3"/>
    <p:sldId id="320" r:id="rId4"/>
    <p:sldId id="396" r:id="rId5"/>
    <p:sldId id="325" r:id="rId6"/>
    <p:sldId id="537" r:id="rId7"/>
    <p:sldId id="402" r:id="rId8"/>
    <p:sldId id="268" r:id="rId9"/>
    <p:sldId id="533" r:id="rId10"/>
    <p:sldId id="482" r:id="rId11"/>
    <p:sldId id="408" r:id="rId12"/>
    <p:sldId id="406" r:id="rId13"/>
    <p:sldId id="409" r:id="rId14"/>
    <p:sldId id="410" r:id="rId15"/>
    <p:sldId id="411" r:id="rId16"/>
    <p:sldId id="306" r:id="rId17"/>
    <p:sldId id="413" r:id="rId18"/>
    <p:sldId id="485" r:id="rId19"/>
    <p:sldId id="468" r:id="rId20"/>
    <p:sldId id="424" r:id="rId21"/>
    <p:sldId id="421" r:id="rId22"/>
    <p:sldId id="479" r:id="rId23"/>
    <p:sldId id="434" r:id="rId24"/>
    <p:sldId id="435" r:id="rId25"/>
    <p:sldId id="437" r:id="rId26"/>
    <p:sldId id="538" r:id="rId27"/>
    <p:sldId id="539" r:id="rId28"/>
    <p:sldId id="540" r:id="rId29"/>
    <p:sldId id="440" r:id="rId30"/>
    <p:sldId id="441" r:id="rId31"/>
    <p:sldId id="442" r:id="rId32"/>
    <p:sldId id="443" r:id="rId33"/>
    <p:sldId id="444" r:id="rId34"/>
    <p:sldId id="446" r:id="rId35"/>
    <p:sldId id="448" r:id="rId36"/>
    <p:sldId id="472" r:id="rId37"/>
    <p:sldId id="470" r:id="rId38"/>
    <p:sldId id="471" r:id="rId39"/>
    <p:sldId id="473" r:id="rId40"/>
    <p:sldId id="487" r:id="rId41"/>
    <p:sldId id="534" r:id="rId42"/>
    <p:sldId id="541" r:id="rId43"/>
    <p:sldId id="53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FFFB"/>
    <a:srgbClr val="FC4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634" autoAdjust="0"/>
  </p:normalViewPr>
  <p:slideViewPr>
    <p:cSldViewPr>
      <p:cViewPr varScale="1">
        <p:scale>
          <a:sx n="101" d="100"/>
          <a:sy n="101" d="100"/>
        </p:scale>
        <p:origin x="19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63C08-85E5-3C4B-9CFE-C6515B406853}" type="datetimeFigureOut">
              <a:rPr lang="en-US" smtClean="0"/>
              <a:pPr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0507E-E159-1540-9DBD-A2E5A565A9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Westbury, BJU 1974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Apatite:</a:t>
            </a:r>
            <a:r>
              <a:rPr lang="en-US" baseline="0" dirty="0"/>
              <a:t> calcium phosphate</a:t>
            </a:r>
          </a:p>
          <a:p>
            <a:r>
              <a:rPr lang="en-US" b="1" baseline="0" dirty="0"/>
              <a:t>Micro CT images of Bellini Duct plugs with overgrowth </a:t>
            </a:r>
          </a:p>
          <a:p>
            <a:r>
              <a:rPr lang="en-US" b="1" baseline="0" dirty="0"/>
              <a:t>Opening of the BD dotted</a:t>
            </a:r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5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GB" dirty="0"/>
              <a:t>igital scopes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4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/>
              <a:t>Usually </a:t>
            </a:r>
            <a:r>
              <a:rPr lang="en-US" b="1" i="1" u="sng" dirty="0"/>
              <a:t>calcium oxalate stones anchor </a:t>
            </a:r>
            <a:r>
              <a:rPr lang="en-US" b="0" i="0" dirty="0"/>
              <a:t>onto the Randall’s</a:t>
            </a:r>
            <a:r>
              <a:rPr lang="en-US" b="0" i="0" baseline="0" dirty="0"/>
              <a:t> plaque</a:t>
            </a:r>
            <a:endParaRPr lang="el-GR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Pitting= </a:t>
            </a:r>
            <a:r>
              <a:rPr lang="el-GR" dirty="0"/>
              <a:t>σκασίματα</a:t>
            </a:r>
            <a:endParaRPr lang="en-US" dirty="0"/>
          </a:p>
          <a:p>
            <a:r>
              <a:rPr lang="en-US" dirty="0"/>
              <a:t>342 pts</a:t>
            </a:r>
          </a:p>
          <a:p>
            <a:r>
              <a:rPr lang="en-US" b="1" dirty="0"/>
              <a:t>0a</a:t>
            </a:r>
            <a:r>
              <a:rPr lang="en-US" baseline="0" dirty="0"/>
              <a:t> to </a:t>
            </a:r>
            <a:r>
              <a:rPr lang="en-US" b="1" baseline="0" dirty="0"/>
              <a:t>6c</a:t>
            </a:r>
            <a:r>
              <a:rPr lang="en-US" baseline="0" dirty="0"/>
              <a:t> the worse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Normally 300-600 microns</a:t>
            </a:r>
            <a:r>
              <a:rPr lang="en-US" baseline="0" dirty="0"/>
              <a:t> (multiple diameter)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9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Yellow mineral</a:t>
            </a:r>
            <a:r>
              <a:rPr lang="en-US" baseline="0" dirty="0"/>
              <a:t> deposits protruding from dilated Bellini ducts</a:t>
            </a:r>
          </a:p>
          <a:p>
            <a:r>
              <a:rPr lang="en-US" b="0" baseline="0" dirty="0"/>
              <a:t>Crystal in the ducts injure the cells, </a:t>
            </a:r>
            <a:r>
              <a:rPr lang="en-US" b="1" baseline="0" dirty="0"/>
              <a:t>less acidic </a:t>
            </a:r>
            <a:r>
              <a:rPr lang="en-US" b="0" baseline="0" dirty="0"/>
              <a:t>urine more </a:t>
            </a:r>
            <a:r>
              <a:rPr lang="en-US" b="1" u="sng" baseline="0" dirty="0"/>
              <a:t>calcium phosphate stones </a:t>
            </a:r>
            <a:r>
              <a:rPr lang="en-US" b="0" u="sng" baseline="0" dirty="0"/>
              <a:t>(above 6.2)</a:t>
            </a:r>
            <a:endParaRPr lang="el-GR" b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3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Tubular plugging</a:t>
            </a:r>
          </a:p>
          <a:p>
            <a:r>
              <a:rPr lang="en-US" dirty="0"/>
              <a:t>Enlarged</a:t>
            </a:r>
            <a:r>
              <a:rPr lang="en-US" baseline="0" dirty="0"/>
              <a:t>, rounded papilla due to the plugging</a:t>
            </a:r>
          </a:p>
          <a:p>
            <a:r>
              <a:rPr lang="en-US" baseline="0" dirty="0"/>
              <a:t>Laser unroofing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/>
              <a:t>Measurable reproducible manner</a:t>
            </a:r>
            <a:endParaRPr lang="el-GR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26119A-8375-46B4-B5D1-D738D0BE600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8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6553200" cy="76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524000"/>
            <a:ext cx="8534400" cy="50292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0"/>
            <a:ext cx="8189912" cy="1295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4000" y="5991226"/>
            <a:ext cx="8182800" cy="309265"/>
          </a:xfrm>
        </p:spPr>
        <p:txBody>
          <a:bodyPr lIns="90000" rIns="90000" anchor="b">
            <a:noAutofit/>
          </a:bodyPr>
          <a:lstStyle>
            <a:lvl1pPr marL="285750" indent="-285750">
              <a:lnSpc>
                <a:spcPct val="95000"/>
              </a:lnSpc>
              <a:spcAft>
                <a:spcPts val="0"/>
              </a:spcAft>
              <a:buFont typeface="Arial" pitchFamily="34" charset="0"/>
              <a:buChar char="•"/>
              <a:defRPr sz="1400"/>
            </a:lvl1pPr>
            <a:lvl2pP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04000" y="6264000"/>
            <a:ext cx="3610800" cy="457200"/>
          </a:xfrm>
        </p:spPr>
        <p:txBody>
          <a:bodyPr/>
          <a:lstStyle>
            <a:lvl1pPr marL="266700" indent="-266700">
              <a:lnSpc>
                <a:spcPct val="95000"/>
              </a:lnSpc>
              <a:spcAft>
                <a:spcPts val="0"/>
              </a:spcAft>
              <a:buFont typeface="+mj-lt"/>
              <a:buAutoNum type="arabicPeriod"/>
              <a:defRPr sz="1200">
                <a:solidFill>
                  <a:srgbClr val="FFCC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68E8267-AF62-4EA5-AD55-18F0A1AB1AA4}" type="datetimeFigureOut">
              <a:rPr lang="en-GB" smtClean="0"/>
              <a:pPr/>
              <a:t>07/09/2019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7F8A632-9F5A-4399-8D8A-492F00260F3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r>
              <a:rPr lang="en-US" sz="2400" dirty="0">
                <a:solidFill>
                  <a:srgbClr val="FFFF00"/>
                </a:solidFill>
              </a:rPr>
              <a:t>Pathophysiology of Stone disease: recent advances in the light of endoscopic evaluation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of the papillae ? 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33528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en-US" sz="1800" b="1" dirty="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en-US" sz="3200" b="1" dirty="0" err="1">
                <a:solidFill>
                  <a:srgbClr val="000000"/>
                </a:solidFill>
              </a:rPr>
              <a:t>Samih</a:t>
            </a:r>
            <a:r>
              <a:rPr lang="en-US" sz="3200" b="1" dirty="0">
                <a:solidFill>
                  <a:srgbClr val="000000"/>
                </a:solidFill>
              </a:rPr>
              <a:t> Al-Hayek</a:t>
            </a:r>
          </a:p>
          <a:p>
            <a:pPr algn="ctr">
              <a:buFontTx/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LRCP (Lond), LRCS (Eng), LMSSA (Lond), MRCS, MD, FRCS (Urol)</a:t>
            </a:r>
          </a:p>
          <a:p>
            <a:pPr algn="ctr"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Consultant Urological Surgeon &amp; Associate Lecturer</a:t>
            </a:r>
          </a:p>
          <a:p>
            <a:pPr algn="ctr"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Cambridge University Hospitals, UK</a:t>
            </a:r>
          </a:p>
          <a:p>
            <a:pPr algn="ctr">
              <a:buNone/>
            </a:pPr>
            <a:r>
              <a:rPr lang="en-US" sz="1800" b="1" dirty="0">
                <a:solidFill>
                  <a:srgbClr val="000000"/>
                </a:solidFill>
              </a:rPr>
              <a:t>Turkish Urology Academy, Trabzon 7 Sep 2019</a:t>
            </a:r>
          </a:p>
          <a:p>
            <a:pPr algn="ctr">
              <a:buFontTx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8372" name="Picture 5" descr="AH_collection_image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Sami Hayek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28600" y="609600"/>
          <a:ext cx="8682038" cy="602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8" name="Document" r:id="rId3" imgW="8820000" imgH="6128640" progId="Word.Document.8">
                  <p:embed/>
                </p:oleObj>
              </mc:Choice>
              <mc:Fallback>
                <p:oleObj name="Document" r:id="rId3" imgW="8820000" imgH="61286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9600"/>
                        <a:ext cx="8682038" cy="602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Matrix S Khan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8606118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Free particle crystal growth theory </a:t>
            </a:r>
          </a:p>
          <a:p>
            <a:pPr lvl="1"/>
            <a:r>
              <a:rPr lang="en-US" sz="4000" dirty="0"/>
              <a:t>“Nuclei and crystals can grow in supersaturated urine during transit through nephron</a:t>
            </a:r>
            <a:r>
              <a:rPr lang="en-US" dirty="0"/>
              <a:t>” 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vs Fixed Particles theories?</a:t>
            </a:r>
          </a:p>
        </p:txBody>
      </p:sp>
    </p:spTree>
    <p:extLst>
      <p:ext uri="{BB962C8B-B14F-4D97-AF65-F5344CB8AC3E}">
        <p14:creationId xmlns:p14="http://schemas.microsoft.com/office/powerpoint/2010/main" val="37250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nsense-clipart-nonsense-word-unbelievable-untruth-wrong-error-background-d-alphabet-letters-to-illustrate-something-sounds-34058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4" y="13444"/>
            <a:ext cx="919911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Free particle crystal growth theory </a:t>
            </a:r>
          </a:p>
          <a:p>
            <a:pPr lvl="1"/>
            <a:r>
              <a:rPr lang="en-US" dirty="0"/>
              <a:t>“Nuclei and crystals can grow in supersaturated during urinary transit through nephron” </a:t>
            </a:r>
          </a:p>
          <a:p>
            <a:pPr lvl="1"/>
            <a:r>
              <a:rPr lang="en-US" dirty="0"/>
              <a:t>Fixed particles </a:t>
            </a:r>
            <a:r>
              <a:rPr lang="en-US" dirty="0" err="1"/>
              <a:t>crystalization</a:t>
            </a:r>
            <a:r>
              <a:rPr lang="en-US" dirty="0"/>
              <a:t> is prerequisite for stone formation</a:t>
            </a:r>
          </a:p>
          <a:p>
            <a:pPr lvl="1"/>
            <a:r>
              <a:rPr lang="en-US" dirty="0"/>
              <a:t>“…We conclude that stone disease in the renal tubules and renal pelvis cannot begin on unattached (free) particles.” Finlayson et al, 1978</a:t>
            </a:r>
          </a:p>
          <a:p>
            <a:pPr lvl="1"/>
            <a:endParaRPr lang="en-US" dirty="0"/>
          </a:p>
          <a:p>
            <a:pPr marL="45720" indent="0">
              <a:buNone/>
            </a:pPr>
            <a:r>
              <a:rPr lang="en-US" dirty="0"/>
              <a:t>HOWEVER</a:t>
            </a:r>
          </a:p>
          <a:p>
            <a:pPr marL="45720" indent="0">
              <a:buNone/>
            </a:pPr>
            <a:endParaRPr lang="en-US" dirty="0"/>
          </a:p>
          <a:p>
            <a:pPr lvl="1"/>
            <a:r>
              <a:rPr lang="en-US" dirty="0"/>
              <a:t>“…During the normal transit time through the kidney, crystalline particles can be formed which are large enough to be retained…and form the nidus of a stone.” DJ Kok, Khan, 1994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vs Fixed Crystals?</a:t>
            </a:r>
          </a:p>
        </p:txBody>
      </p:sp>
      <p:pic>
        <p:nvPicPr>
          <p:cNvPr id="4" name="Picture 3" descr="birdy finlay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17032"/>
            <a:ext cx="1224136" cy="971148"/>
          </a:xfrm>
          <a:prstGeom prst="rect">
            <a:avLst/>
          </a:prstGeom>
        </p:spPr>
      </p:pic>
      <p:pic>
        <p:nvPicPr>
          <p:cNvPr id="5" name="Picture 4" descr="Dirk_Kok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>
          <a:xfrm>
            <a:off x="7092280" y="5589240"/>
            <a:ext cx="1371013" cy="11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Free Particle Ca Ox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tabLst>
                <a:tab pos="571500" algn="l"/>
              </a:tabLst>
            </a:pPr>
            <a:r>
              <a:rPr lang="en-GB" b="1" dirty="0"/>
              <a:t>Crystal nucleation: </a:t>
            </a:r>
            <a:r>
              <a:rPr lang="en-GB" dirty="0"/>
              <a:t>Promoted by low urine volume and citrate, and high urinary calcium/oxalate/uric acid/phosphate</a:t>
            </a:r>
          </a:p>
          <a:p>
            <a:pPr>
              <a:spcBef>
                <a:spcPct val="50000"/>
              </a:spcBef>
              <a:tabLst>
                <a:tab pos="571500" algn="l"/>
              </a:tabLst>
            </a:pPr>
            <a:r>
              <a:rPr lang="en-GB" b="1" dirty="0"/>
              <a:t>Crystal growth and agglomeration: </a:t>
            </a:r>
            <a:r>
              <a:rPr lang="en-GB" dirty="0"/>
              <a:t>Inhibitors prevent process</a:t>
            </a:r>
            <a:endParaRPr lang="en-GB" b="1" dirty="0"/>
          </a:p>
          <a:p>
            <a:pPr>
              <a:spcBef>
                <a:spcPct val="50000"/>
              </a:spcBef>
              <a:tabLst>
                <a:tab pos="571500" algn="l"/>
              </a:tabLst>
            </a:pPr>
            <a:r>
              <a:rPr lang="en-GB" b="1" dirty="0"/>
              <a:t>Retention of critically-sized particle</a:t>
            </a:r>
          </a:p>
          <a:p>
            <a:pPr>
              <a:spcBef>
                <a:spcPct val="50000"/>
              </a:spcBef>
              <a:tabLst>
                <a:tab pos="571500" algn="l"/>
              </a:tabLst>
            </a:pPr>
            <a:r>
              <a:rPr lang="en-GB" b="1" dirty="0"/>
              <a:t>Growth of trapped particle into stone example Ca Ox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66800" y="3962400"/>
            <a:ext cx="7192963" cy="2620963"/>
            <a:chOff x="744" y="1488"/>
            <a:chExt cx="4531" cy="1651"/>
          </a:xfrm>
        </p:grpSpPr>
        <p:pic>
          <p:nvPicPr>
            <p:cNvPr id="5" name="Picture 4" descr="CaOxSAg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2" y="1488"/>
              <a:ext cx="1152" cy="1651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" name="Picture 5" descr="CaOxxt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4" y="1488"/>
              <a:ext cx="1145" cy="1646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7" name="Picture 6" descr="CaOxLAg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24" y="1488"/>
              <a:ext cx="2251" cy="1645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/>
          </a:bodyPr>
          <a:lstStyle/>
          <a:p>
            <a:r>
              <a:rPr lang="en-US" dirty="0"/>
              <a:t>Randall’s plaques – subepithelial plaques on renal papillae</a:t>
            </a:r>
          </a:p>
          <a:p>
            <a:r>
              <a:rPr lang="en-US" dirty="0"/>
              <a:t>Randalls plaques present in 74% stone formers, 43% controls </a:t>
            </a:r>
            <a:r>
              <a:rPr lang="en-US" i="1" dirty="0"/>
              <a:t>Low and Stoller, 1997</a:t>
            </a:r>
          </a:p>
          <a:p>
            <a:r>
              <a:rPr lang="en-US" dirty="0"/>
              <a:t>Mostly calcium phosphate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Randall’ Plaques</a:t>
            </a:r>
          </a:p>
        </p:txBody>
      </p:sp>
      <p:pic>
        <p:nvPicPr>
          <p:cNvPr id="6" name="Picture 5" descr="Randalls plaque sc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3" y="3208040"/>
            <a:ext cx="7169071" cy="35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HD and digital </a:t>
            </a:r>
          </a:p>
          <a:p>
            <a:pPr>
              <a:buNone/>
            </a:pPr>
            <a:r>
              <a:rPr lang="en-US" sz="3600" dirty="0"/>
              <a:t>Endoscope</a:t>
            </a:r>
          </a:p>
          <a:p>
            <a:pPr>
              <a:buNone/>
            </a:pPr>
            <a:endParaRPr lang="en-US" sz="3600" dirty="0"/>
          </a:p>
          <a:p>
            <a:r>
              <a:rPr lang="en-US" sz="3600" dirty="0"/>
              <a:t>Micro CT imaging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advances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1448842"/>
            <a:ext cx="3816424" cy="54091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662257"/>
          </a:xfrm>
        </p:spPr>
        <p:txBody>
          <a:bodyPr numCol="2"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" indent="0">
              <a:buNone/>
            </a:pPr>
            <a:endParaRPr lang="en-GB" sz="1600" dirty="0"/>
          </a:p>
          <a:p>
            <a:pPr marL="45720" indent="0">
              <a:buNone/>
            </a:pPr>
            <a:endParaRPr lang="en-GB" sz="1400" dirty="0"/>
          </a:p>
          <a:p>
            <a:r>
              <a:rPr lang="en-GB" sz="1400" dirty="0"/>
              <a:t>N = 7500</a:t>
            </a:r>
          </a:p>
          <a:p>
            <a:endParaRPr lang="en-GB" sz="1400" dirty="0"/>
          </a:p>
          <a:p>
            <a:r>
              <a:rPr lang="en-GB" sz="1400" dirty="0"/>
              <a:t>Prevalence </a:t>
            </a:r>
            <a:r>
              <a:rPr lang="en-GB" sz="1400" b="1" dirty="0">
                <a:solidFill>
                  <a:srgbClr val="00B0F0"/>
                </a:solidFill>
              </a:rPr>
              <a:t>♂</a:t>
            </a:r>
            <a:r>
              <a:rPr lang="en-GB" sz="1400" dirty="0"/>
              <a:t> 5.5%, </a:t>
            </a:r>
            <a:r>
              <a:rPr lang="en-GB" sz="1400" b="1" dirty="0">
                <a:solidFill>
                  <a:srgbClr val="FC46E6"/>
                </a:solidFill>
              </a:rPr>
              <a:t>♀</a:t>
            </a:r>
            <a:r>
              <a:rPr lang="en-GB" sz="1400" dirty="0"/>
              <a:t> 4.0%, Overall 4.7%</a:t>
            </a:r>
          </a:p>
          <a:p>
            <a:endParaRPr lang="en-GB" sz="1400" dirty="0"/>
          </a:p>
          <a:p>
            <a:r>
              <a:rPr lang="en-GB" sz="1400" dirty="0"/>
              <a:t>Incidence  </a:t>
            </a:r>
            <a:r>
              <a:rPr lang="en-GB" sz="1400" b="1" dirty="0">
                <a:solidFill>
                  <a:srgbClr val="00B0F0"/>
                </a:solidFill>
              </a:rPr>
              <a:t>♂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/>
              <a:t>0.84%, </a:t>
            </a:r>
            <a:r>
              <a:rPr lang="en-GB" sz="1400" b="1" dirty="0">
                <a:solidFill>
                  <a:srgbClr val="FC46E6"/>
                </a:solidFill>
              </a:rPr>
              <a:t>♀ </a:t>
            </a:r>
            <a:r>
              <a:rPr lang="en-GB" sz="1400" dirty="0"/>
              <a:t>0.63%, Overall 1.47% </a:t>
            </a:r>
          </a:p>
          <a:p>
            <a:endParaRPr lang="en-GB" sz="1400" dirty="0"/>
          </a:p>
          <a:p>
            <a:r>
              <a:rPr lang="en-GB" sz="1400" dirty="0"/>
              <a:t>Recurrence rate = 42%</a:t>
            </a:r>
          </a:p>
          <a:p>
            <a:r>
              <a:rPr lang="en-GB" sz="1400" dirty="0"/>
              <a:t>Other studies 35-50%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45720" indent="0">
              <a:buNone/>
            </a:pP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NHANES survey, N = 12,110</a:t>
            </a:r>
          </a:p>
          <a:p>
            <a:endParaRPr lang="en-GB" sz="1600" dirty="0"/>
          </a:p>
          <a:p>
            <a:r>
              <a:rPr lang="en-GB" sz="1600" dirty="0"/>
              <a:t>Prevalence </a:t>
            </a:r>
            <a:r>
              <a:rPr lang="en-GB" sz="1600" b="1" dirty="0">
                <a:solidFill>
                  <a:srgbClr val="00B0F0"/>
                </a:solidFill>
              </a:rPr>
              <a:t>♂</a:t>
            </a:r>
            <a:r>
              <a:rPr lang="en-GB" sz="1600" dirty="0"/>
              <a:t> 10.6%, </a:t>
            </a:r>
            <a:r>
              <a:rPr lang="en-GB" sz="1600" b="1" dirty="0">
                <a:solidFill>
                  <a:srgbClr val="FC46E6"/>
                </a:solidFill>
              </a:rPr>
              <a:t>♀</a:t>
            </a:r>
            <a:r>
              <a:rPr lang="en-GB" sz="1600" dirty="0"/>
              <a:t> 7.1%, Overall 8.8%</a:t>
            </a:r>
          </a:p>
          <a:p>
            <a:r>
              <a:rPr lang="en-GB" sz="1600" dirty="0"/>
              <a:t>Incidence  </a:t>
            </a:r>
            <a:r>
              <a:rPr lang="en-GB" sz="1600" b="1" dirty="0">
                <a:solidFill>
                  <a:srgbClr val="00B0F0"/>
                </a:solidFill>
              </a:rPr>
              <a:t>♂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/>
              <a:t>0.84%, </a:t>
            </a:r>
            <a:r>
              <a:rPr lang="en-GB" sz="1600" b="1" dirty="0">
                <a:solidFill>
                  <a:srgbClr val="FC46E6"/>
                </a:solidFill>
              </a:rPr>
              <a:t>♀ </a:t>
            </a:r>
            <a:r>
              <a:rPr lang="en-GB" sz="1600" dirty="0"/>
              <a:t>0.63%, Overall 1.47% 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&amp; Incidence</a:t>
            </a:r>
          </a:p>
        </p:txBody>
      </p:sp>
      <p:pic>
        <p:nvPicPr>
          <p:cNvPr id="1026" name="Picture 2" descr="P:\Documents\Stone presentations\Hesse et al 2003 epidemiolog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/>
          <a:stretch/>
        </p:blipFill>
        <p:spPr bwMode="auto">
          <a:xfrm>
            <a:off x="683568" y="1771648"/>
            <a:ext cx="5192241" cy="17548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Documents\Stone presentations\Eur urol stones in usa 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95128"/>
            <a:ext cx="5088511" cy="1800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88900" dist="38100" dir="2700000" sx="101000" sy="101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04338"/>
            <a:ext cx="4267201" cy="5353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6400"/>
            <a:ext cx="539115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  <p:extLst>
      <p:ext uri="{BB962C8B-B14F-4D97-AF65-F5344CB8AC3E}">
        <p14:creationId xmlns:p14="http://schemas.microsoft.com/office/powerpoint/2010/main" val="8700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0701"/>
            <a:ext cx="8686800" cy="6787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  <p:extLst>
      <p:ext uri="{BB962C8B-B14F-4D97-AF65-F5344CB8AC3E}">
        <p14:creationId xmlns:p14="http://schemas.microsoft.com/office/powerpoint/2010/main" val="18181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0" y="-88900"/>
            <a:ext cx="92329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8" y="151214"/>
            <a:ext cx="4918310" cy="6706786"/>
          </a:xfrm>
          <a:prstGeom prst="rect">
            <a:avLst/>
          </a:prstGeom>
        </p:spPr>
      </p:pic>
      <p:pic>
        <p:nvPicPr>
          <p:cNvPr id="5" name="Picture 4" descr="randalls pla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78" y="1608850"/>
            <a:ext cx="3995622" cy="524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914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7302" cy="434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85867"/>
            <a:ext cx="4800600" cy="4672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248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59909"/>
            <a:ext cx="6845300" cy="679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6248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" y="1143000"/>
            <a:ext cx="9133769" cy="494005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"/>
            <a:ext cx="9144000" cy="1676400"/>
          </a:xfrm>
        </p:spPr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51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636" y="2971800"/>
            <a:ext cx="4710363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71313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tone year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414338"/>
            <a:ext cx="89249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0"/>
            <a:ext cx="9080500" cy="71564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5410200" cy="693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708" y="1371600"/>
            <a:ext cx="3919292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33"/>
            <a:ext cx="9144000" cy="6863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3962400" cy="5968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31800"/>
            <a:ext cx="5181600" cy="6426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3810001" cy="4407408"/>
          </a:xfrm>
        </p:spPr>
        <p:txBody>
          <a:bodyPr/>
          <a:lstStyle/>
          <a:p>
            <a:r>
              <a:rPr lang="en-US" sz="2800" dirty="0"/>
              <a:t>Why do ductal plugs form</a:t>
            </a:r>
          </a:p>
          <a:p>
            <a:r>
              <a:rPr lang="en-US" sz="2800" dirty="0"/>
              <a:t>Why are they different to the stone composed in calcyeal urine</a:t>
            </a:r>
          </a:p>
          <a:p>
            <a:r>
              <a:rPr lang="en-US" sz="2800" dirty="0"/>
              <a:t>Why some breaks away and others don’t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Plugging</a:t>
            </a:r>
          </a:p>
        </p:txBody>
      </p:sp>
      <p:pic>
        <p:nvPicPr>
          <p:cNvPr id="5" name="Picture 4" descr="randalls plaq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62" y="1752600"/>
            <a:ext cx="4694538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-762000"/>
            <a:ext cx="4419600" cy="36363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1" y="524148"/>
            <a:ext cx="84582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6352964"/>
            <a:ext cx="1714500" cy="26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00400"/>
            <a:ext cx="8892478" cy="2749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33600"/>
            <a:ext cx="9065232" cy="621407"/>
          </a:xfrm>
          <a:prstGeom prst="rect">
            <a:avLst/>
          </a:prstGeom>
        </p:spPr>
      </p:pic>
      <p:cxnSp>
        <p:nvCxnSpPr>
          <p:cNvPr id="10" name="Straight Connector 12"/>
          <p:cNvCxnSpPr/>
          <p:nvPr/>
        </p:nvCxnSpPr>
        <p:spPr>
          <a:xfrm>
            <a:off x="998409" y="4149080"/>
            <a:ext cx="621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/>
        </p:nvCxnSpPr>
        <p:spPr>
          <a:xfrm>
            <a:off x="998409" y="4509120"/>
            <a:ext cx="621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/>
          <p:nvPr/>
        </p:nvCxnSpPr>
        <p:spPr>
          <a:xfrm>
            <a:off x="998409" y="4797152"/>
            <a:ext cx="9813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8409" y="5157192"/>
            <a:ext cx="17013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/>
          <p:cNvCxnSpPr/>
          <p:nvPr/>
        </p:nvCxnSpPr>
        <p:spPr>
          <a:xfrm>
            <a:off x="6781648" y="2924944"/>
            <a:ext cx="9587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3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5656" y="188640"/>
            <a:ext cx="7056784" cy="4752528"/>
          </a:xfrm>
        </p:spPr>
        <p:txBody>
          <a:bodyPr>
            <a:noAutofit/>
          </a:bodyPr>
          <a:lstStyle/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PAPILLARY MALFORMATIONS</a:t>
            </a: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b="1" i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Ductal dilatation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600200"/>
            <a:ext cx="4667498" cy="41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5656" y="188640"/>
            <a:ext cx="7056784" cy="4752528"/>
          </a:xfrm>
        </p:spPr>
        <p:txBody>
          <a:bodyPr>
            <a:noAutofit/>
          </a:bodyPr>
          <a:lstStyle/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PAPILLARY MALFORMATIONS</a:t>
            </a: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800" b="1" i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Ductal plugging: </a:t>
            </a:r>
            <a:r>
              <a:rPr lang="en-US" sz="1800" dirty="0"/>
              <a:t>Crystal in the ducts injure the cells, </a:t>
            </a:r>
            <a:r>
              <a:rPr lang="en-US" sz="1800" b="1" dirty="0"/>
              <a:t>less acidic </a:t>
            </a:r>
            <a:r>
              <a:rPr lang="en-US" sz="1800" dirty="0"/>
              <a:t>urine more </a:t>
            </a:r>
            <a:r>
              <a:rPr lang="en-US" sz="1800" b="1" u="sng" dirty="0"/>
              <a:t>calcium phosphate stones</a:t>
            </a:r>
            <a:r>
              <a:rPr lang="en-US" sz="1800" b="1" i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5068416" cy="43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228600"/>
            <a:ext cx="7200800" cy="4752528"/>
          </a:xfrm>
        </p:spPr>
        <p:txBody>
          <a:bodyPr>
            <a:noAutofit/>
          </a:bodyPr>
          <a:lstStyle/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PAPILLARY MALFORMATIONS</a:t>
            </a: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b="1" i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Medullary Sponge Kidney (MSK)  </a:t>
            </a:r>
          </a:p>
        </p:txBody>
      </p:sp>
      <p:pic>
        <p:nvPicPr>
          <p:cNvPr id="1026" name="Picture 2" descr="SK two plot from our M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4117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1816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Tubular plugging. Enlarged, rounded papilla due to the plugging</a:t>
            </a:r>
          </a:p>
          <a:p>
            <a:r>
              <a:rPr lang="en-US" dirty="0"/>
              <a:t>Laser De-roofing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J Williams</a:t>
            </a:r>
          </a:p>
        </p:txBody>
      </p:sp>
    </p:spTree>
    <p:extLst>
      <p:ext uri="{BB962C8B-B14F-4D97-AF65-F5344CB8AC3E}">
        <p14:creationId xmlns:p14="http://schemas.microsoft.com/office/powerpoint/2010/main" val="13230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400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W Robertson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8880871" cy="5472608"/>
          </a:xfrm>
        </p:spPr>
        <p:txBody>
          <a:bodyPr>
            <a:noAutofit/>
          </a:bodyPr>
          <a:lstStyle/>
          <a:p>
            <a:pPr marL="109728" indent="0">
              <a:buNone/>
            </a:pP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728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Several possible theories for stones formation: supersaturation, inflammation, fixed and free particles, vascular, Randall’s plaques, plugging …</a:t>
            </a:r>
          </a:p>
          <a:p>
            <a:pPr>
              <a:buNone/>
            </a:pP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Stones formation is multi-factorial </a:t>
            </a:r>
          </a:p>
          <a:p>
            <a:pPr>
              <a:buNone/>
            </a:pP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Stone analysis might direct to specific risk factors to help prevent further stones</a:t>
            </a:r>
          </a:p>
          <a:p>
            <a:pPr>
              <a:buNone/>
            </a:pP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Renal papillae appearance during </a:t>
            </a:r>
            <a:r>
              <a:rPr lang="en-US" sz="1800" b="1" dirty="0" err="1">
                <a:latin typeface="Times New Roman" charset="0"/>
                <a:ea typeface="Times New Roman" charset="0"/>
                <a:cs typeface="Times New Roman" charset="0"/>
              </a:rPr>
              <a:t>endoscopey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  might correlate with the mechanisms of stones formation and composition </a:t>
            </a:r>
          </a:p>
          <a:p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Randall’s plaque amount, plugging, pitting and loss of contour can be described with a grading system during digital flexible endoscopy with possible risk stratification</a:t>
            </a:r>
          </a:p>
          <a:p>
            <a:pPr>
              <a:buNone/>
            </a:pP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mp:transition xmlns:mp="http://schemas.microsoft.com/office/mac/powerpoint/2008/main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James Williams</a:t>
            </a:r>
          </a:p>
          <a:p>
            <a:r>
              <a:rPr lang="en-US" dirty="0"/>
              <a:t>Hans-Goran Tiselius</a:t>
            </a:r>
          </a:p>
          <a:p>
            <a:r>
              <a:rPr lang="en-US" dirty="0"/>
              <a:t>Jose Reis Santos</a:t>
            </a:r>
          </a:p>
          <a:p>
            <a:r>
              <a:rPr lang="en-US" dirty="0"/>
              <a:t>William Robertson</a:t>
            </a:r>
          </a:p>
          <a:p>
            <a:r>
              <a:rPr lang="en-US" dirty="0"/>
              <a:t>S Khan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0E7844-76F0-B74C-A5A6-885AF850F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8" y="2276872"/>
            <a:ext cx="8886124" cy="40098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641C8A-2077-D241-8A42-C23CBA39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51965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50355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1200" y="381000"/>
            <a:ext cx="46228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79925"/>
            <a:ext cx="3962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133600"/>
            <a:ext cx="41910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43000"/>
            <a:ext cx="475253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</a:rPr>
              <a:t>Duke and Duchess of Cambridge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 Stone analysis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0900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/>
              <a:t>Sami Hayek</a:t>
            </a:r>
          </a:p>
        </p:txBody>
      </p:sp>
      <p:pic>
        <p:nvPicPr>
          <p:cNvPr id="8090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0"/>
            <a:ext cx="37338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905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8850" name="Object 3"/>
          <p:cNvGraphicFramePr>
            <a:graphicFrameLocks/>
          </p:cNvGraphicFramePr>
          <p:nvPr/>
        </p:nvGraphicFramePr>
        <p:xfrm>
          <a:off x="304800" y="4191000"/>
          <a:ext cx="8534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8" name="Chart" r:id="rId6" imgW="7772400" imgH="4114800" progId="MSGraph.Chart.8">
                  <p:embed followColorScheme="full"/>
                </p:oleObj>
              </mc:Choice>
              <mc:Fallback>
                <p:oleObj name="Chart" r:id="rId6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191000"/>
                        <a:ext cx="8534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Theories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13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Unstable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Metastable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Undersaturated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Supersaturation</a:t>
            </a:r>
          </a:p>
        </p:txBody>
      </p:sp>
      <p:pic>
        <p:nvPicPr>
          <p:cNvPr id="5" name="Picture 4" descr="Screen Shot 2016-07-09 at 20.1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6324600" cy="533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1979712" y="2708920"/>
            <a:ext cx="29523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95736" y="4509120"/>
            <a:ext cx="2736304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71800" y="5589240"/>
            <a:ext cx="2304256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Lack of Inhibitors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Picture 4" descr="slide9"/>
          <p:cNvPicPr>
            <a:picLocks noChangeAspect="1" noChangeArrowheads="1"/>
          </p:cNvPicPr>
          <p:nvPr/>
        </p:nvPicPr>
        <p:blipFill>
          <a:blip r:embed="rId2"/>
          <a:srcRect l="16177" t="7986" r="14995" b="8025"/>
          <a:stretch>
            <a:fillRect/>
          </a:stretch>
        </p:blipFill>
        <p:spPr bwMode="auto">
          <a:xfrm>
            <a:off x="4895850" y="3402013"/>
            <a:ext cx="42481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16002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150" dirty="0">
                <a:solidFill>
                  <a:schemeClr val="tx2"/>
                </a:solidFill>
              </a:rPr>
              <a:t>Organic</a:t>
            </a:r>
          </a:p>
          <a:p>
            <a:pPr lvl="1">
              <a:defRPr/>
            </a:pPr>
            <a:r>
              <a:rPr lang="en-US" sz="3200" spc="150" dirty="0">
                <a:solidFill>
                  <a:schemeClr val="tx2"/>
                </a:solidFill>
              </a:rPr>
              <a:t>-</a:t>
            </a:r>
            <a:r>
              <a:rPr lang="en-US" sz="3200" spc="150" dirty="0" err="1">
                <a:solidFill>
                  <a:schemeClr val="tx2"/>
                </a:solidFill>
              </a:rPr>
              <a:t>mucoproteins</a:t>
            </a:r>
            <a:r>
              <a:rPr lang="en-US" sz="3200" spc="150" dirty="0">
                <a:solidFill>
                  <a:schemeClr val="tx2"/>
                </a:solidFill>
              </a:rPr>
              <a:t> (may coat crystals)</a:t>
            </a:r>
          </a:p>
          <a:p>
            <a:pPr lvl="1">
              <a:defRPr/>
            </a:pPr>
            <a:r>
              <a:rPr lang="en-US" sz="3200" spc="150" dirty="0">
                <a:solidFill>
                  <a:schemeClr val="tx2"/>
                </a:solidFill>
              </a:rPr>
              <a:t>-peptides (</a:t>
            </a:r>
            <a:r>
              <a:rPr lang="en-US" sz="3200" spc="150" dirty="0" err="1">
                <a:solidFill>
                  <a:schemeClr val="tx2"/>
                </a:solidFill>
              </a:rPr>
              <a:t>nephrocalcin</a:t>
            </a:r>
            <a:r>
              <a:rPr lang="en-US" sz="3200" spc="150" dirty="0">
                <a:solidFill>
                  <a:schemeClr val="tx2"/>
                </a:solidFill>
              </a:rPr>
              <a:t>)</a:t>
            </a:r>
          </a:p>
          <a:p>
            <a:pPr lvl="1">
              <a:defRPr/>
            </a:pPr>
            <a:r>
              <a:rPr lang="en-US" sz="3200" spc="150" dirty="0">
                <a:solidFill>
                  <a:schemeClr val="tx2"/>
                </a:solidFill>
              </a:rPr>
              <a:t>-citrate</a:t>
            </a:r>
          </a:p>
          <a:p>
            <a:pPr>
              <a:defRPr/>
            </a:pPr>
            <a:r>
              <a:rPr lang="en-US" sz="3200" spc="150" dirty="0">
                <a:solidFill>
                  <a:schemeClr val="tx2"/>
                </a:solidFill>
              </a:rPr>
              <a:t>Inorganic</a:t>
            </a:r>
          </a:p>
          <a:p>
            <a:pPr lvl="1">
              <a:defRPr/>
            </a:pPr>
            <a:r>
              <a:rPr lang="en-US" sz="3200" spc="150" dirty="0">
                <a:solidFill>
                  <a:schemeClr val="tx2"/>
                </a:solidFill>
              </a:rPr>
              <a:t>-phosphates</a:t>
            </a:r>
          </a:p>
          <a:p>
            <a:pPr lvl="1">
              <a:defRPr/>
            </a:pPr>
            <a:r>
              <a:rPr lang="en-US" sz="3200" spc="150" dirty="0">
                <a:solidFill>
                  <a:schemeClr val="tx2"/>
                </a:solidFill>
              </a:rPr>
              <a:t>-Mg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10790</TotalTime>
  <Words>652</Words>
  <Application>Microsoft Macintosh PowerPoint</Application>
  <PresentationFormat>On-screen Show (4:3)</PresentationFormat>
  <Paragraphs>192</Paragraphs>
  <Slides>43</Slides>
  <Notes>9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Narrow</vt:lpstr>
      <vt:lpstr>Calibri</vt:lpstr>
      <vt:lpstr>Franklin Gothic Medium</vt:lpstr>
      <vt:lpstr>Times New Roman</vt:lpstr>
      <vt:lpstr>Wingdings</vt:lpstr>
      <vt:lpstr>Wingdings 2</vt:lpstr>
      <vt:lpstr>Grid</vt:lpstr>
      <vt:lpstr>Chart</vt:lpstr>
      <vt:lpstr>Document</vt:lpstr>
      <vt:lpstr> Pathophysiology of Stone disease: recent advances in the light of endoscopic evaluation  of the papillae ? </vt:lpstr>
      <vt:lpstr>Prevalence &amp; Incidence</vt:lpstr>
      <vt:lpstr>PowerPoint Presentation</vt:lpstr>
      <vt:lpstr>PowerPoint Presentation</vt:lpstr>
      <vt:lpstr>            Stone analysis</vt:lpstr>
      <vt:lpstr>Formation Theories</vt:lpstr>
      <vt:lpstr>PowerPoint Presentation</vt:lpstr>
      <vt:lpstr>Supersaturation</vt:lpstr>
      <vt:lpstr>Lack of Inhibitors</vt:lpstr>
      <vt:lpstr>PowerPoint Presentation</vt:lpstr>
      <vt:lpstr>Stone Matrix S Khan</vt:lpstr>
      <vt:lpstr>PowerPoint Presentation</vt:lpstr>
      <vt:lpstr>Free vs Fixed Particles theories?</vt:lpstr>
      <vt:lpstr>PowerPoint Presentation</vt:lpstr>
      <vt:lpstr>Free vs Fixed Crystals?</vt:lpstr>
      <vt:lpstr>Free Particle Ca Ox </vt:lpstr>
      <vt:lpstr>Randall’ Plaques</vt:lpstr>
      <vt:lpstr>PowerPoint Presentation</vt:lpstr>
      <vt:lpstr>New advances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Plugging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Thank you</vt:lpstr>
      <vt:lpstr>Thank You</vt:lpstr>
    </vt:vector>
  </TitlesOfParts>
  <Company>Peterborough City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Epidemiology, theories of stone fomation and metabolic work-up</dc:title>
  <dc:creator>Akiboye, Deji</dc:creator>
  <cp:lastModifiedBy>Samih Al-Hayek</cp:lastModifiedBy>
  <cp:revision>160</cp:revision>
  <dcterms:created xsi:type="dcterms:W3CDTF">2017-12-15T22:48:56Z</dcterms:created>
  <dcterms:modified xsi:type="dcterms:W3CDTF">2019-09-07T08:38:03Z</dcterms:modified>
</cp:coreProperties>
</file>